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9" r:id="rId4"/>
    <p:sldId id="261" r:id="rId5"/>
    <p:sldId id="267" r:id="rId6"/>
    <p:sldId id="265" r:id="rId7"/>
    <p:sldId id="258" r:id="rId8"/>
    <p:sldId id="260" r:id="rId9"/>
    <p:sldId id="263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 autoAdjust="0"/>
    <p:restoredTop sz="94660"/>
  </p:normalViewPr>
  <p:slideViewPr>
    <p:cSldViewPr>
      <p:cViewPr varScale="1">
        <p:scale>
          <a:sx n="88" d="100"/>
          <a:sy n="88" d="100"/>
        </p:scale>
        <p:origin x="1301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DFBFAB4-162B-41A3-A72D-929B9AE84F5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DA977A0-C513-4A14-89D1-45527B313D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2286000"/>
          </a:xfrm>
        </p:spPr>
        <p:txBody>
          <a:bodyPr>
            <a:no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Construction of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PT-Symmetric Mechanical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Observations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its Phase Transition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/>
          <a:p>
            <a:r>
              <a:rPr lang="en-US" dirty="0" smtClean="0"/>
              <a:t>By: Jon Mrowczynski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3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dirty="0" smtClean="0"/>
              <a:t>That’s all Folks!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/>
              <a:t>Special </a:t>
            </a:r>
            <a:r>
              <a:rPr lang="en-US" dirty="0" smtClean="0"/>
              <a:t>Thanks </a:t>
            </a:r>
            <a:r>
              <a:rPr lang="en-US" dirty="0"/>
              <a:t>to</a:t>
            </a:r>
          </a:p>
          <a:p>
            <a:pPr lvl="1"/>
            <a:r>
              <a:rPr lang="en-US" dirty="0"/>
              <a:t> Dr. Sheets and Chrissy Colson for helping with the construction of the apparatus.</a:t>
            </a:r>
          </a:p>
          <a:p>
            <a:pPr lvl="1"/>
            <a:r>
              <a:rPr lang="en-US" dirty="0"/>
              <a:t>CJ, Angelo, </a:t>
            </a:r>
            <a:r>
              <a:rPr lang="en-US" dirty="0" smtClean="0"/>
              <a:t>Amy</a:t>
            </a:r>
            <a:r>
              <a:rPr lang="en-US" smtClean="0"/>
              <a:t>, </a:t>
            </a:r>
            <a:r>
              <a:rPr lang="en-US" smtClean="0"/>
              <a:t>Luke, </a:t>
            </a:r>
            <a:r>
              <a:rPr lang="en-US" dirty="0" smtClean="0"/>
              <a:t>and Jim the robot for always being supportive in all of our physics endeavors! </a:t>
            </a:r>
            <a:endParaRPr lang="en-US" dirty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References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(1) C. Bender, B. </a:t>
            </a:r>
            <a:r>
              <a:rPr lang="en-US" dirty="0" err="1" smtClean="0"/>
              <a:t>Berntson</a:t>
            </a:r>
            <a:r>
              <a:rPr lang="en-US" dirty="0" smtClean="0"/>
              <a:t>, D. Parker, E. Samuel “Observation of PT phase transition in a simple mechanical system,” Am. J. Phys. (2013)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sz="3200" dirty="0" smtClean="0"/>
              <a:t>PT What Now?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Isolated, the system never reaches an equilibrium</a:t>
            </a:r>
            <a:r>
              <a:rPr lang="en-US" sz="2800" dirty="0"/>
              <a:t> </a:t>
            </a:r>
            <a:r>
              <a:rPr lang="en-US" sz="2800" dirty="0" smtClean="0"/>
              <a:t>state.</a:t>
            </a:r>
            <a:endParaRPr lang="en-US" dirty="0"/>
          </a:p>
          <a:p>
            <a:r>
              <a:rPr lang="en-US" sz="2800" dirty="0" smtClean="0"/>
              <a:t>Under </a:t>
            </a:r>
            <a:r>
              <a:rPr lang="en-US" sz="2800" u="sng" dirty="0" smtClean="0"/>
              <a:t>sufficient</a:t>
            </a:r>
            <a:r>
              <a:rPr lang="en-US" sz="2800" dirty="0" smtClean="0"/>
              <a:t> coupling they will come to an equilibrium state.</a:t>
            </a:r>
            <a:endParaRPr lang="en-US" sz="2800" dirty="0"/>
          </a:p>
        </p:txBody>
      </p:sp>
      <p:pic>
        <p:nvPicPr>
          <p:cNvPr id="2050" name="Picture 2" descr="C:\Users\Jon\Desktop\1.4789549.online.f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080655"/>
            <a:ext cx="4762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71700" y="3505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Figure 1:  A simple PT-symmetric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ystem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59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4" y="128540"/>
            <a:ext cx="8915400" cy="838200"/>
          </a:xfrm>
        </p:spPr>
        <p:txBody>
          <a:bodyPr/>
          <a:lstStyle/>
          <a:p>
            <a:r>
              <a:rPr lang="en-US" sz="2800" dirty="0" smtClean="0"/>
              <a:t>Quantum Mechanical PT-Symmetric Hamiltonians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27333"/>
            <a:ext cx="86868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Hamiltonian!    </a:t>
            </a:r>
          </a:p>
          <a:p>
            <a:pPr lvl="1"/>
            <a:r>
              <a:rPr lang="en-US" dirty="0" smtClean="0"/>
              <a:t>Gives info. on energy states of a system 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Unbroken PT-Symmetry 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Sufficient </a:t>
            </a:r>
            <a:r>
              <a:rPr lang="en-US" dirty="0">
                <a:sym typeface="Wingdings" panose="05000000000000000000" pitchFamily="2" charset="2"/>
              </a:rPr>
              <a:t>coupling 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All real eigenvalues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Broken PT-Symmetry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Low coupling 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Both </a:t>
            </a:r>
            <a:r>
              <a:rPr lang="en-US" dirty="0">
                <a:sym typeface="Wingdings" panose="05000000000000000000" pitchFamily="2" charset="2"/>
              </a:rPr>
              <a:t>real and complex </a:t>
            </a:r>
            <a:r>
              <a:rPr lang="en-US" dirty="0" smtClean="0">
                <a:sym typeface="Wingdings" panose="05000000000000000000" pitchFamily="2" charset="2"/>
              </a:rPr>
              <a:t>eigenvalues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Where’s the Phase </a:t>
            </a:r>
            <a:r>
              <a:rPr lang="en-US" dirty="0"/>
              <a:t>T</a:t>
            </a:r>
            <a:r>
              <a:rPr lang="en-US" dirty="0" smtClean="0"/>
              <a:t>ransition?</a:t>
            </a:r>
          </a:p>
          <a:p>
            <a:pPr lvl="1"/>
            <a:r>
              <a:rPr lang="en-US" dirty="0" smtClean="0"/>
              <a:t>At the boundary between these two regions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These states can </a:t>
            </a:r>
            <a:r>
              <a:rPr lang="en-US" dirty="0"/>
              <a:t>be observed in a mechanical </a:t>
            </a:r>
            <a:r>
              <a:rPr lang="en-US" dirty="0" smtClean="0"/>
              <a:t>system!</a:t>
            </a:r>
          </a:p>
          <a:p>
            <a:pPr lvl="1"/>
            <a:r>
              <a:rPr lang="en-US" dirty="0" smtClean="0"/>
              <a:t>But how…!?</a:t>
            </a:r>
          </a:p>
          <a:p>
            <a:pPr lvl="1"/>
            <a:r>
              <a:rPr lang="en-US" dirty="0" smtClean="0"/>
              <a:t>With two coupled driven pendulums!</a:t>
            </a:r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pic>
        <p:nvPicPr>
          <p:cNvPr id="1026" name="Picture 2" descr="C:\Users\Jon\Desktop\h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938388"/>
            <a:ext cx="1131887" cy="113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46427" y="1365833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Mmm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…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Haaaaaaam</a:t>
            </a:r>
            <a:r>
              <a:rPr lang="en-US" sz="1200" dirty="0" smtClean="0">
                <a:latin typeface="Century Gothic" panose="020B0502020202020204" pitchFamily="34" charset="0"/>
              </a:rPr>
              <a:t>…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0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r>
              <a:rPr lang="en-US" sz="4000" dirty="0" smtClean="0"/>
              <a:t>The Apparatus 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6800"/>
            <a:ext cx="6908800" cy="5181600"/>
          </a:xfrm>
        </p:spPr>
      </p:pic>
    </p:spTree>
    <p:extLst>
      <p:ext uri="{BB962C8B-B14F-4D97-AF65-F5344CB8AC3E}">
        <p14:creationId xmlns:p14="http://schemas.microsoft.com/office/powerpoint/2010/main" val="24356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dirty="0" smtClean="0"/>
              <a:t>A Closer Look</a:t>
            </a:r>
            <a:endParaRPr lang="en-US" sz="4000" dirty="0"/>
          </a:p>
        </p:txBody>
      </p:sp>
      <p:pic>
        <p:nvPicPr>
          <p:cNvPr id="4098" name="Picture 2" descr="C:\Users\Jon\Pictures\iCloud Photos\My Photo Stream\IMG_0266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9899" r="2668" b="13879"/>
          <a:stretch/>
        </p:blipFill>
        <p:spPr bwMode="auto">
          <a:xfrm rot="5400000">
            <a:off x="4003961" y="2083156"/>
            <a:ext cx="5652658" cy="34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on\Downloads\IMG_027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8462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on\Desktop\IMG_027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962400"/>
            <a:ext cx="36957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3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dirty="0" smtClean="0"/>
              <a:t>What Did I Just </a:t>
            </a:r>
            <a:r>
              <a:rPr lang="en-US" sz="4000" dirty="0"/>
              <a:t>L</a:t>
            </a:r>
            <a:r>
              <a:rPr lang="en-US" sz="4000" dirty="0" smtClean="0"/>
              <a:t>ook </a:t>
            </a:r>
            <a:r>
              <a:rPr lang="en-US" sz="4000" dirty="0"/>
              <a:t>A</a:t>
            </a:r>
            <a:r>
              <a:rPr lang="en-US" sz="4000" dirty="0" smtClean="0"/>
              <a:t>t?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1295400"/>
            <a:ext cx="9118332" cy="4267200"/>
          </a:xfrm>
        </p:spPr>
      </p:pic>
    </p:spTree>
    <p:extLst>
      <p:ext uri="{BB962C8B-B14F-4D97-AF65-F5344CB8AC3E}">
        <p14:creationId xmlns:p14="http://schemas.microsoft.com/office/powerpoint/2010/main" val="11456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dirty="0" smtClean="0"/>
              <a:t>Unbroken PT-Symmetry</a:t>
            </a:r>
            <a:endParaRPr lang="en-US" sz="4000" dirty="0"/>
          </a:p>
        </p:txBody>
      </p:sp>
      <p:pic>
        <p:nvPicPr>
          <p:cNvPr id="4" name="IMG_0246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625" y="1600200"/>
            <a:ext cx="8032750" cy="4525963"/>
          </a:xfrm>
        </p:spPr>
      </p:pic>
    </p:spTree>
    <p:extLst>
      <p:ext uri="{BB962C8B-B14F-4D97-AF65-F5344CB8AC3E}">
        <p14:creationId xmlns:p14="http://schemas.microsoft.com/office/powerpoint/2010/main" val="72606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dirty="0"/>
              <a:t>B</a:t>
            </a:r>
            <a:r>
              <a:rPr lang="en-US" sz="4000" dirty="0" smtClean="0"/>
              <a:t>roken PT-Symmetry </a:t>
            </a:r>
            <a:endParaRPr lang="en-US" sz="4000" dirty="0"/>
          </a:p>
        </p:txBody>
      </p:sp>
      <p:pic>
        <p:nvPicPr>
          <p:cNvPr id="4" name="IMG_0248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625" y="1600200"/>
            <a:ext cx="8034338" cy="4525963"/>
          </a:xfrm>
        </p:spPr>
      </p:pic>
    </p:spTree>
    <p:extLst>
      <p:ext uri="{BB962C8B-B14F-4D97-AF65-F5344CB8AC3E}">
        <p14:creationId xmlns:p14="http://schemas.microsoft.com/office/powerpoint/2010/main" val="26262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906963"/>
          </a:xfrm>
        </p:spPr>
        <p:txBody>
          <a:bodyPr/>
          <a:lstStyle/>
          <a:p>
            <a:r>
              <a:rPr lang="en-US" dirty="0" smtClean="0"/>
              <a:t>A PT-symmetric mechanical system was constructed!</a:t>
            </a:r>
          </a:p>
          <a:p>
            <a:pPr lvl="1"/>
            <a:r>
              <a:rPr lang="en-US" dirty="0" smtClean="0"/>
              <a:t>Base apparatus/control system works</a:t>
            </a:r>
          </a:p>
          <a:p>
            <a:pPr lvl="1"/>
            <a:r>
              <a:rPr lang="en-US" dirty="0" smtClean="0"/>
              <a:t>Can be extended for qualitative analysis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Definitely problems with the apparatus </a:t>
            </a:r>
          </a:p>
          <a:p>
            <a:pPr lvl="1"/>
            <a:r>
              <a:rPr lang="en-US" dirty="0" smtClean="0"/>
              <a:t>Pendulum detection</a:t>
            </a:r>
          </a:p>
          <a:p>
            <a:pPr lvl="1"/>
            <a:r>
              <a:rPr lang="en-US" dirty="0" smtClean="0"/>
              <a:t>Somewhat temporary</a:t>
            </a:r>
          </a:p>
          <a:p>
            <a:pPr lvl="1"/>
            <a:r>
              <a:rPr lang="en-US" dirty="0" smtClean="0"/>
              <a:t>Very touchy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We observed the behavior we expected!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roken PT-symmetry with low coupling</a:t>
            </a:r>
          </a:p>
          <a:p>
            <a:pPr lvl="1"/>
            <a:r>
              <a:rPr lang="en-US" dirty="0" smtClean="0"/>
              <a:t>Unbroken PT-symmetry with sufficient coupling</a:t>
            </a:r>
          </a:p>
          <a:p>
            <a:endParaRPr lang="en-US" dirty="0"/>
          </a:p>
        </p:txBody>
      </p:sp>
      <p:pic>
        <p:nvPicPr>
          <p:cNvPr id="5" name="Picture 3" descr="C:\Users\Jon\Pictures\cat-smiley-icons-vector-faces-346757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01" y="4668672"/>
            <a:ext cx="471487" cy="50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3369</TotalTime>
  <Words>206</Words>
  <Application>Microsoft Office PowerPoint</Application>
  <PresentationFormat>On-screen Show (4:3)</PresentationFormat>
  <Paragraphs>54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Courier New</vt:lpstr>
      <vt:lpstr>Palatino Linotype</vt:lpstr>
      <vt:lpstr>Wingdings</vt:lpstr>
      <vt:lpstr>Executive</vt:lpstr>
      <vt:lpstr>Construction of a  PT-Symmetric Mechanical System and Observations of its Phase Transition</vt:lpstr>
      <vt:lpstr>PT What Now?</vt:lpstr>
      <vt:lpstr>Quantum Mechanical PT-Symmetric Hamiltonians</vt:lpstr>
      <vt:lpstr>The Apparatus </vt:lpstr>
      <vt:lpstr>A Closer Look</vt:lpstr>
      <vt:lpstr>What Did I Just Look At?</vt:lpstr>
      <vt:lpstr>Unbroken PT-Symmetry</vt:lpstr>
      <vt:lpstr>Broken PT-Symmetry </vt:lpstr>
      <vt:lpstr>Conclusion</vt:lpstr>
      <vt:lpstr>That’s all Folks!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Mrowczynski</dc:creator>
  <cp:lastModifiedBy>Jon Mrowczynski</cp:lastModifiedBy>
  <cp:revision>116</cp:revision>
  <dcterms:created xsi:type="dcterms:W3CDTF">2015-05-06T20:09:19Z</dcterms:created>
  <dcterms:modified xsi:type="dcterms:W3CDTF">2019-09-30T02:02:07Z</dcterms:modified>
</cp:coreProperties>
</file>